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452" r:id="rId2"/>
    <p:sldId id="456" r:id="rId3"/>
    <p:sldId id="535" r:id="rId4"/>
    <p:sldId id="536" r:id="rId5"/>
    <p:sldId id="537" r:id="rId6"/>
    <p:sldId id="538" r:id="rId7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00"/>
    <a:srgbClr val="00CC00"/>
    <a:srgbClr val="008000"/>
    <a:srgbClr val="006600"/>
    <a:srgbClr val="00FFFF"/>
    <a:srgbClr val="FF00FF"/>
    <a:srgbClr val="404040"/>
    <a:srgbClr val="000000"/>
    <a:srgbClr val="568ABA"/>
    <a:srgbClr val="CBD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75" autoAdjust="0"/>
    <p:restoredTop sz="82594" autoAdjust="0"/>
  </p:normalViewPr>
  <p:slideViewPr>
    <p:cSldViewPr snapToGrid="0" snapToObjects="1">
      <p:cViewPr varScale="1">
        <p:scale>
          <a:sx n="97" d="100"/>
          <a:sy n="97" d="100"/>
        </p:scale>
        <p:origin x="1452" y="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2023-03-05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2023-03-05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25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8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36216" y="1603022"/>
            <a:ext cx="8407783" cy="808067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736217" y="2411090"/>
            <a:ext cx="8407783" cy="623056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Guidance and Tips</a:t>
            </a:r>
            <a:endParaRPr lang="en-US" sz="2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0648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93" y="1185929"/>
            <a:ext cx="7500597" cy="2987758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…but there’s this terrifying, huge project hanging over your head!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Breathe! Let’s talk about how this will work, notably….</a:t>
            </a:r>
          </a:p>
          <a:p>
            <a:pPr>
              <a:spcBef>
                <a:spcPts val="600"/>
              </a:spcBef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are the milestones, and what are the expectations for them?</a:t>
            </a:r>
          </a:p>
          <a:p>
            <a:pPr>
              <a:spcBef>
                <a:spcPts val="600"/>
              </a:spcBef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do we know how much is ‘enough’?</a:t>
            </a:r>
          </a:p>
          <a:p>
            <a:pPr>
              <a:spcBef>
                <a:spcPts val="600"/>
              </a:spcBef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do we know what each person is doing, and why?</a:t>
            </a:r>
          </a:p>
          <a:p>
            <a:pPr>
              <a:spcBef>
                <a:spcPts val="600"/>
              </a:spcBef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Are there resources available to us? HELP!!!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spcBef>
                <a:spcPts val="600"/>
              </a:spcBef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I’ll try to touch on each of these!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41" y="488863"/>
            <a:ext cx="8641903" cy="691767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So, You Want To Graduate…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15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FE16356-57D5-49AC-A3C6-0581ABE7C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212042"/>
            <a:ext cx="7978204" cy="83700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use predefined milestones to guide student projects, each with their own sets of expectations about what will be done, how, and when.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57108F-2274-0905-5375-B6A619787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08973"/>
            <a:ext cx="8564088" cy="837009"/>
          </a:xfrm>
        </p:spPr>
        <p:txBody>
          <a:bodyPr/>
          <a:lstStyle/>
          <a:p>
            <a:r>
              <a:rPr lang="en-US" dirty="0"/>
              <a:t>Milestones: What Do When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4EB30-3507-3165-7145-F87BF68B6A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324014CC-2275-B0D2-C25E-FB69F0DDDC30}"/>
              </a:ext>
            </a:extLst>
          </p:cNvPr>
          <p:cNvSpPr txBox="1">
            <a:spLocks/>
          </p:cNvSpPr>
          <p:nvPr/>
        </p:nvSpPr>
        <p:spPr bwMode="auto">
          <a:xfrm>
            <a:off x="501381" y="2123533"/>
            <a:ext cx="3768018" cy="1987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600"/>
              </a:spcBef>
              <a:buFont typeface="Wingdings" charset="2"/>
              <a:buNone/>
            </a:pPr>
            <a:r>
              <a:rPr lang="en-US" u="sng" dirty="0" err="1"/>
              <a:t>CpE</a:t>
            </a:r>
            <a:r>
              <a:rPr lang="en-US" u="sng" dirty="0"/>
              <a:t> Design 1 (You are Here)</a:t>
            </a:r>
          </a:p>
          <a:p>
            <a:pPr defTabSz="914400">
              <a:spcBef>
                <a:spcPts val="600"/>
              </a:spcBef>
            </a:pPr>
            <a:r>
              <a:rPr lang="en-US" dirty="0"/>
              <a:t>Quizzes &amp; Labs (Getting ready)</a:t>
            </a:r>
          </a:p>
          <a:p>
            <a:pPr defTabSz="914400">
              <a:spcBef>
                <a:spcPts val="600"/>
              </a:spcBef>
            </a:pPr>
            <a:r>
              <a:rPr lang="en-US" dirty="0"/>
              <a:t>Design Revision (roadmap)</a:t>
            </a:r>
          </a:p>
          <a:p>
            <a:pPr defTabSz="914400">
              <a:spcBef>
                <a:spcPts val="600"/>
              </a:spcBef>
            </a:pPr>
            <a:r>
              <a:rPr lang="en-US" dirty="0"/>
              <a:t>Pre-Alpha (Architecture)</a:t>
            </a:r>
          </a:p>
          <a:p>
            <a:pPr defTabSz="914400">
              <a:spcBef>
                <a:spcPts val="600"/>
              </a:spcBef>
            </a:pPr>
            <a:r>
              <a:rPr lang="en-US" dirty="0"/>
              <a:t>Prototype (“Proof of Life”)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81E6AD48-D980-DD4B-9B22-96C77BDFA066}"/>
              </a:ext>
            </a:extLst>
          </p:cNvPr>
          <p:cNvSpPr txBox="1">
            <a:spLocks/>
          </p:cNvSpPr>
          <p:nvPr/>
        </p:nvSpPr>
        <p:spPr bwMode="auto">
          <a:xfrm>
            <a:off x="4466755" y="2124490"/>
            <a:ext cx="4394384" cy="1987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600"/>
              </a:spcBef>
              <a:buFont typeface="Wingdings" charset="2"/>
              <a:buNone/>
            </a:pPr>
            <a:r>
              <a:rPr lang="en-US" u="sng" dirty="0" err="1"/>
              <a:t>CpE</a:t>
            </a:r>
            <a:r>
              <a:rPr lang="en-US" u="sng" dirty="0"/>
              <a:t> Design 2 (Next Semester)</a:t>
            </a:r>
          </a:p>
          <a:p>
            <a:pPr defTabSz="914400">
              <a:spcBef>
                <a:spcPts val="600"/>
              </a:spcBef>
            </a:pPr>
            <a:r>
              <a:rPr lang="en-US" dirty="0"/>
              <a:t>Alpha (Vertical Slice)</a:t>
            </a:r>
          </a:p>
          <a:p>
            <a:pPr defTabSz="914400">
              <a:spcBef>
                <a:spcPts val="600"/>
              </a:spcBef>
            </a:pPr>
            <a:r>
              <a:rPr lang="en-US" dirty="0"/>
              <a:t>Beta (Feature Complete)</a:t>
            </a:r>
          </a:p>
          <a:p>
            <a:pPr defTabSz="914400">
              <a:spcBef>
                <a:spcPts val="600"/>
              </a:spcBef>
            </a:pPr>
            <a:r>
              <a:rPr lang="en-US" dirty="0"/>
              <a:t>Release Candidate (No Known Bugs)</a:t>
            </a:r>
          </a:p>
          <a:p>
            <a:pPr defTabSz="914400">
              <a:spcBef>
                <a:spcPts val="600"/>
              </a:spcBef>
            </a:pPr>
            <a:r>
              <a:rPr lang="en-US" dirty="0"/>
              <a:t>Production Release (Final)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E4756232-EF45-B142-783E-810B5F092D04}"/>
              </a:ext>
            </a:extLst>
          </p:cNvPr>
          <p:cNvSpPr txBox="1">
            <a:spLocks/>
          </p:cNvSpPr>
          <p:nvPr/>
        </p:nvSpPr>
        <p:spPr bwMode="auto">
          <a:xfrm>
            <a:off x="159880" y="4309786"/>
            <a:ext cx="8824239" cy="41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buFont typeface="Wingdings" charset="2"/>
              <a:buNone/>
            </a:pPr>
            <a:r>
              <a:rPr lang="en-US" dirty="0"/>
              <a:t>We’ll also ask you to write some stuff along the way – including documentation!</a:t>
            </a:r>
          </a:p>
        </p:txBody>
      </p:sp>
    </p:spTree>
    <p:extLst>
      <p:ext uri="{BB962C8B-B14F-4D97-AF65-F5344CB8AC3E}">
        <p14:creationId xmlns:p14="http://schemas.microsoft.com/office/powerpoint/2010/main" val="1448651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25C9295-07DF-936F-B5A3-ABD8229DA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765" y="1402590"/>
            <a:ext cx="7958469" cy="32555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might not know how to scope features. Enter the ‘Stakeholder’!</a:t>
            </a:r>
          </a:p>
          <a:p>
            <a:pPr marL="0" indent="0">
              <a:buNone/>
            </a:pPr>
            <a:r>
              <a:rPr lang="en-US" u="sng" dirty="0"/>
              <a:t>The stakeholder will help you…</a:t>
            </a:r>
          </a:p>
          <a:p>
            <a:pPr>
              <a:spcBef>
                <a:spcPts val="600"/>
              </a:spcBef>
            </a:pPr>
            <a:r>
              <a:rPr lang="en-US" dirty="0"/>
              <a:t>Identify reasonable target features</a:t>
            </a:r>
          </a:p>
          <a:p>
            <a:pPr>
              <a:spcBef>
                <a:spcPts val="600"/>
              </a:spcBef>
            </a:pPr>
            <a:r>
              <a:rPr lang="en-US" dirty="0"/>
              <a:t>Describe a ‘vertical slice’ for your project</a:t>
            </a:r>
          </a:p>
          <a:p>
            <a:pPr>
              <a:spcBef>
                <a:spcPts val="600"/>
              </a:spcBef>
            </a:pPr>
            <a:r>
              <a:rPr lang="en-US" dirty="0"/>
              <a:t>Determine whether you are meeting expectations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You should put in about 10 hours weekly on the project. That might vary at times – but this is the measure we use to evaluate performance.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E2D42D6-CA71-A8DE-1B08-559D340CB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Sounds Like Work…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ECE7D0-B199-E5E4-3591-64CE5035B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756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7541B96-FA93-6EDC-8CE3-06F9DA930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152844"/>
            <a:ext cx="8419868" cy="32555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order to ensure everyone on the team is participating (and to make sure we have data for accreditation), we will as you to document your work. </a:t>
            </a:r>
          </a:p>
          <a:p>
            <a:pPr marL="0" indent="0">
              <a:buNone/>
            </a:pPr>
            <a:r>
              <a:rPr lang="en-US" dirty="0"/>
              <a:t>Make sure you track with…</a:t>
            </a:r>
          </a:p>
          <a:p>
            <a:pPr>
              <a:spcBef>
                <a:spcPts val="600"/>
              </a:spcBef>
            </a:pPr>
            <a:r>
              <a:rPr lang="en-US" dirty="0"/>
              <a:t>Repositories (</a:t>
            </a:r>
            <a:r>
              <a:rPr lang="en-US" b="1" dirty="0">
                <a:solidFill>
                  <a:srgbClr val="00FF00"/>
                </a:solidFill>
              </a:rPr>
              <a:t>commit</a:t>
            </a:r>
            <a:r>
              <a:rPr lang="en-US" dirty="0"/>
              <a:t> and </a:t>
            </a:r>
            <a:r>
              <a:rPr lang="en-US" b="1" dirty="0">
                <a:solidFill>
                  <a:srgbClr val="00FF00"/>
                </a:solidFill>
              </a:rPr>
              <a:t>push</a:t>
            </a:r>
            <a:r>
              <a:rPr lang="en-US" dirty="0"/>
              <a:t> EARLY AND OFTEN)</a:t>
            </a:r>
          </a:p>
          <a:p>
            <a:pPr>
              <a:spcBef>
                <a:spcPts val="600"/>
              </a:spcBef>
            </a:pPr>
            <a:r>
              <a:rPr lang="en-US" dirty="0"/>
              <a:t>Shared documents on Google / OneDrive (make sure you sign in!)</a:t>
            </a:r>
          </a:p>
          <a:p>
            <a:pPr>
              <a:spcBef>
                <a:spcPts val="600"/>
              </a:spcBef>
            </a:pPr>
            <a:r>
              <a:rPr lang="en-US" dirty="0"/>
              <a:t>Text logs in a repository (for non-code / non-schematic tasks)</a:t>
            </a:r>
          </a:p>
          <a:p>
            <a:pPr>
              <a:spcBef>
                <a:spcPts val="600"/>
              </a:spcBef>
            </a:pPr>
            <a:r>
              <a:rPr lang="en-US" dirty="0"/>
              <a:t>Really, anything you do for the project</a:t>
            </a:r>
          </a:p>
          <a:p>
            <a:pPr marL="0" indent="0">
              <a:buNone/>
            </a:pPr>
            <a:r>
              <a:rPr lang="en-US" dirty="0"/>
              <a:t>Your logs and documentation could be the only thing standing between you and a failing grade! We </a:t>
            </a:r>
            <a:r>
              <a:rPr lang="en-US" b="1" i="1" dirty="0">
                <a:solidFill>
                  <a:srgbClr val="00FF00"/>
                </a:solidFill>
              </a:rPr>
              <a:t>must</a:t>
            </a:r>
            <a:r>
              <a:rPr lang="en-US" dirty="0"/>
              <a:t> be able to verify the work you have done.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520276-467B-69B8-3E1C-6303C03F8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49682"/>
            <a:ext cx="8564088" cy="837009"/>
          </a:xfrm>
        </p:spPr>
        <p:txBody>
          <a:bodyPr/>
          <a:lstStyle/>
          <a:p>
            <a:r>
              <a:rPr lang="en-US" dirty="0"/>
              <a:t>Who Did What, and When?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60FC7-6465-4147-7552-D5C9F2D7DF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85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937602-716F-05F5-DA68-99E5E1097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991" y="1352564"/>
            <a:ext cx="8340017" cy="32555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Sometimes you can’t figure stuff out on your own. That’s OK!</a:t>
            </a:r>
          </a:p>
          <a:p>
            <a:pPr marL="0" indent="0">
              <a:buNone/>
            </a:pPr>
            <a:r>
              <a:rPr lang="en-US" u="sng" dirty="0"/>
              <a:t>Some resources available to you:</a:t>
            </a:r>
          </a:p>
          <a:p>
            <a:pPr>
              <a:spcBef>
                <a:spcPts val="600"/>
              </a:spcBef>
            </a:pPr>
            <a:r>
              <a:rPr lang="en-US" dirty="0"/>
              <a:t>The </a:t>
            </a:r>
            <a:r>
              <a:rPr lang="en-US" dirty="0" err="1"/>
              <a:t>CpE</a:t>
            </a:r>
            <a:r>
              <a:rPr lang="en-US" dirty="0"/>
              <a:t> Lab – it’s a great place to work, and it has equipment</a:t>
            </a:r>
          </a:p>
          <a:p>
            <a:pPr>
              <a:spcBef>
                <a:spcPts val="600"/>
              </a:spcBef>
            </a:pPr>
            <a:r>
              <a:rPr lang="en-US" dirty="0"/>
              <a:t>Our Lab Manager – he’s a smarty pants and help with hardware issues</a:t>
            </a:r>
          </a:p>
          <a:p>
            <a:pPr>
              <a:spcBef>
                <a:spcPts val="600"/>
              </a:spcBef>
            </a:pPr>
            <a:r>
              <a:rPr lang="en-US" dirty="0"/>
              <a:t>Your stakeholder – these folks are pretty smart! Ask them for help.</a:t>
            </a:r>
          </a:p>
          <a:p>
            <a:pPr>
              <a:spcBef>
                <a:spcPts val="600"/>
              </a:spcBef>
            </a:pPr>
            <a:r>
              <a:rPr lang="en-US" dirty="0"/>
              <a:t>Lockers – just ask the lab manager, and we can hook you up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In general, please do not hesitate to reach out – and the sooner, the better!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1B4485-345A-E8C4-23DA-B28A8C94D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68179"/>
            <a:ext cx="8564088" cy="837009"/>
          </a:xfrm>
        </p:spPr>
        <p:txBody>
          <a:bodyPr/>
          <a:lstStyle/>
          <a:p>
            <a:r>
              <a:rPr lang="en-US" dirty="0"/>
              <a:t>HELP!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DEE94-C911-FAD7-9EF9-2107BF873F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759670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35491</TotalTime>
  <Words>488</Words>
  <Application>Microsoft Office PowerPoint</Application>
  <PresentationFormat>On-screen Show (16:9)</PresentationFormat>
  <Paragraphs>55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Cambria</vt:lpstr>
      <vt:lpstr>Rockwell</vt:lpstr>
      <vt:lpstr>Wingdings</vt:lpstr>
      <vt:lpstr>PNE Theme Slide Deck</vt:lpstr>
      <vt:lpstr>Project Overview</vt:lpstr>
      <vt:lpstr>So, You Want To Graduate…</vt:lpstr>
      <vt:lpstr>Milestones: What Do When</vt:lpstr>
      <vt:lpstr>This Sounds Like Work…</vt:lpstr>
      <vt:lpstr>Who Did What, and When?</vt:lpstr>
      <vt:lpstr>HELP!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Blanchard, Jeremiah J</cp:lastModifiedBy>
  <cp:revision>721</cp:revision>
  <cp:lastPrinted>2014-01-31T19:29:42Z</cp:lastPrinted>
  <dcterms:created xsi:type="dcterms:W3CDTF">2013-09-18T13:46:37Z</dcterms:created>
  <dcterms:modified xsi:type="dcterms:W3CDTF">2023-03-05T22:28:45Z</dcterms:modified>
</cp:coreProperties>
</file>